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372" y="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9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lantdiseasencml.vercel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Binary Classification of Apple-Leaf Diseases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6: Shaheryar &amp; Feruz • NCML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073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Small dataset with mild class imbalance.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Overfitting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Observed after 4-5 epochs.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Multi-disease labels, MobileNet deployment, SHAP/LIME explanations.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763F71-99EB-B9F5-F248-8218D209302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868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Take-Home Message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lightweight, transfer-learned ResNet achieves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accuracy on apple-leaf health with ~1k images. This provides a practical early-warning tool for orchards.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Live demo of earlier prototype: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https://plantdiseasencml.vercel.app/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It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Reduces yield and quality.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Limitations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Slow and subjective inspection.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Objective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Fast, binary "Healthy vs Diseased"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Pipeline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Source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PlantVillage: 50k images, 35 classes.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Filtering &amp; Merging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Apple leaves only; Rust + Powdery → "Diseased."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Splitting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70% train, 15% validation, 15% test.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3020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 Handling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for 864 Diseased vs. 458 Healthy.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Baseline Attempts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44% accuracy on pixels.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K-Means 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NMI 0.67 on CNN embeddings, weak clusters.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4088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Single-head Multi-class CNN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 accuracy, but overkill for binary.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15576D1-0A34-A325-1E4B-176516F8F25C}"/>
              </a:ext>
            </a:extLst>
          </p:cNvPr>
          <p:cNvSpPr/>
          <p:nvPr/>
        </p:nvSpPr>
        <p:spPr>
          <a:xfrm>
            <a:off x="11948160" y="764925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Model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ResNet-18 pretrained on ImageNet.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Replaced with 1 logit (sigmoid).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984415" y="4639270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Configuration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Loss: BCEWithLogits; Optimizer: Adam 1e-4.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epochs on Tesla T4, batch size 32. Code on GitHub.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028"/>
            <a:ext cx="8315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Progress – 5 Epochs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2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Loss Over Epochs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2264"/>
            <a:ext cx="6244709" cy="28164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35706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123480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249454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537228" y="5688687"/>
            <a:ext cx="10453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Loss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5346263" y="5688687"/>
            <a:ext cx="15682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Loss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2262783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 Over Epochs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872264"/>
            <a:ext cx="6244709" cy="281642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86414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8929211" y="5688687"/>
            <a:ext cx="6502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817537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10105311" y="5688687"/>
            <a:ext cx="15206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Accuracy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1864221" y="56886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7C5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2151995" y="5688687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879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and accuracy trends for training vs. validation over five epochs.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B24864-3748-0EF5-947D-A53E2C441B51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Test-Set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Healthy Recall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Diseased Recall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94%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B6D215-D3CC-B0D2-A606-4BD552D5856F}"/>
              </a:ext>
            </a:extLst>
          </p:cNvPr>
          <p:cNvSpPr/>
          <p:nvPr/>
        </p:nvSpPr>
        <p:spPr>
          <a:xfrm>
            <a:off x="11948160" y="7630002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Abandoned Ideas &amp; Lessons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9763"/>
            <a:ext cx="75564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287738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Attempt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210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Why Dropped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5277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MLP Baseline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714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spatial features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780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K-Means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Poor separation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8283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82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Single-head CNN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9720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Unnecessary classes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786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82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Two-head CNN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622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99% val but poor generalization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391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UMAP plot shows nice species clusters, implying the model learned, but some approaches were over-engineered.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D992CE4-4B9F-E5A3-DFD1-1C3A1ADC7FC8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34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Reasoning </a:t>
            </a: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Behind Our Dataset Change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190803" y="3822442"/>
            <a:ext cx="12248793" cy="233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 sz="1350" dirty="0" smtClean="0">
              <a:latin typeface="Geist"/>
              <a:ea typeface="Geist"/>
            </a:endParaRPr>
          </a:p>
          <a:p>
            <a:r>
              <a:rPr lang="en-US" sz="1750" dirty="0" smtClean="0">
                <a:latin typeface="Geist"/>
                <a:ea typeface="Geist"/>
              </a:rPr>
              <a:t>Original </a:t>
            </a:r>
            <a:r>
              <a:rPr lang="en-US" sz="1750" dirty="0">
                <a:latin typeface="Geist"/>
                <a:ea typeface="Geist"/>
              </a:rPr>
              <a:t>dataset (</a:t>
            </a:r>
            <a:r>
              <a:rPr lang="en-US" sz="1750" dirty="0" err="1">
                <a:latin typeface="Geist"/>
                <a:ea typeface="Geist"/>
              </a:rPr>
              <a:t>PlantVillage</a:t>
            </a:r>
            <a:r>
              <a:rPr lang="en-US" sz="1750" dirty="0">
                <a:latin typeface="Geist"/>
                <a:ea typeface="Geist"/>
              </a:rPr>
              <a:t>) contains 50,000+ images across 38+ classes and species.</a:t>
            </a:r>
          </a:p>
          <a:p>
            <a:endParaRPr lang="en-US" sz="1750" dirty="0" smtClean="0">
              <a:latin typeface="Geist"/>
              <a:ea typeface="Geist"/>
            </a:endParaRPr>
          </a:p>
          <a:p>
            <a:r>
              <a:rPr lang="en-US" sz="1750" dirty="0" smtClean="0">
                <a:latin typeface="Geist"/>
                <a:ea typeface="Geist"/>
              </a:rPr>
              <a:t>We </a:t>
            </a:r>
            <a:r>
              <a:rPr lang="en-US" sz="1750" dirty="0">
                <a:latin typeface="Geist"/>
                <a:ea typeface="Geist"/>
              </a:rPr>
              <a:t>simplified the task to focus only </a:t>
            </a:r>
            <a:r>
              <a:rPr lang="en-US" sz="1750" dirty="0" smtClean="0">
                <a:latin typeface="Geist"/>
                <a:ea typeface="Geist"/>
              </a:rPr>
              <a:t>on Apple leaves labeled </a:t>
            </a:r>
            <a:r>
              <a:rPr lang="en-US" sz="1750" dirty="0">
                <a:latin typeface="Geist"/>
                <a:ea typeface="Geist"/>
              </a:rPr>
              <a:t>as either Healthy or </a:t>
            </a:r>
            <a:r>
              <a:rPr lang="en-US" sz="1750" dirty="0" smtClean="0">
                <a:latin typeface="Geist"/>
                <a:ea typeface="Geist"/>
              </a:rPr>
              <a:t>Diseased</a:t>
            </a:r>
          </a:p>
          <a:p>
            <a:r>
              <a:rPr lang="en-US" sz="1750" b="1" dirty="0" smtClean="0">
                <a:latin typeface="Geist"/>
                <a:ea typeface="Geist"/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50" dirty="0" smtClean="0">
                <a:latin typeface="Geist"/>
                <a:ea typeface="Geist"/>
              </a:rPr>
              <a:t>Reduces </a:t>
            </a:r>
            <a:r>
              <a:rPr lang="en-US" sz="1750" dirty="0">
                <a:latin typeface="Geist"/>
                <a:ea typeface="Geist"/>
              </a:rPr>
              <a:t>ambiguity (we don’t mix up symptoms across species</a:t>
            </a:r>
            <a:r>
              <a:rPr lang="en-US" sz="1750" dirty="0" smtClean="0">
                <a:latin typeface="Geist"/>
                <a:ea typeface="Geist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50" dirty="0">
                <a:latin typeface="Geist"/>
                <a:ea typeface="Geist"/>
              </a:rPr>
              <a:t>Easier to interpret and </a:t>
            </a:r>
            <a:r>
              <a:rPr lang="en-US" sz="1750" dirty="0" smtClean="0">
                <a:latin typeface="Geist"/>
                <a:ea typeface="Geist"/>
              </a:rPr>
              <a:t>test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350" dirty="0" smtClean="0">
              <a:latin typeface="Geist"/>
              <a:ea typeface="Geist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sz="1400" dirty="0"/>
          </a:p>
          <a:p>
            <a:endParaRPr lang="en-US" sz="1350" dirty="0" smtClean="0">
              <a:latin typeface="Geist"/>
              <a:ea typeface="Geist"/>
            </a:endParaRPr>
          </a:p>
          <a:p>
            <a:endParaRPr lang="en-US" sz="1350" dirty="0">
              <a:latin typeface="Geist"/>
              <a:ea typeface="Geist"/>
            </a:endParaRPr>
          </a:p>
          <a:p>
            <a:r>
              <a:rPr lang="en-US" sz="1350" dirty="0" smtClean="0">
                <a:latin typeface="Geist"/>
                <a:ea typeface="Geist"/>
              </a:rPr>
              <a:t> </a:t>
            </a:r>
            <a:endParaRPr lang="en-US" sz="1350" dirty="0">
              <a:latin typeface="Geist"/>
              <a:ea typeface="Geist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8" y="525565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764149" y="5805649"/>
            <a:ext cx="12248793" cy="69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endParaRPr lang="en-US" sz="1350" dirty="0">
              <a:latin typeface="Geist"/>
              <a:ea typeface="Geis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1C79E5-AC91-445B-FB6E-50C890325967}"/>
              </a:ext>
            </a:extLst>
          </p:cNvPr>
          <p:cNvSpPr/>
          <p:nvPr/>
        </p:nvSpPr>
        <p:spPr>
          <a:xfrm>
            <a:off x="11948160" y="7639627"/>
            <a:ext cx="2682240" cy="599598"/>
          </a:xfrm>
          <a:prstGeom prst="rect">
            <a:avLst/>
          </a:prstGeom>
          <a:solidFill>
            <a:srgbClr val="E2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5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398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- [2010]</cp:lastModifiedBy>
  <cp:revision>6</cp:revision>
  <dcterms:created xsi:type="dcterms:W3CDTF">2025-06-01T11:03:50Z</dcterms:created>
  <dcterms:modified xsi:type="dcterms:W3CDTF">2025-06-02T09:15:40Z</dcterms:modified>
</cp:coreProperties>
</file>